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8" r:id="rId3"/>
    <p:sldId id="276" r:id="rId4"/>
    <p:sldId id="286" r:id="rId5"/>
    <p:sldId id="296" r:id="rId6"/>
    <p:sldId id="297" r:id="rId7"/>
    <p:sldId id="313" r:id="rId8"/>
    <p:sldId id="308" r:id="rId9"/>
    <p:sldId id="280" r:id="rId10"/>
    <p:sldId id="310" r:id="rId11"/>
    <p:sldId id="282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02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dfrid Gjesdal Braut" userId="475c4af1-e854-4081-aee6-e46cc6ffe83c" providerId="ADAL" clId="{F60FFA89-6045-4490-B138-C75CE9DA2461}"/>
    <pc:docChg chg="custSel modSld">
      <pc:chgData name="Oddfrid Gjesdal Braut" userId="475c4af1-e854-4081-aee6-e46cc6ffe83c" providerId="ADAL" clId="{F60FFA89-6045-4490-B138-C75CE9DA2461}" dt="2023-07-06T20:08:04.878" v="389" actId="20577"/>
      <pc:docMkLst>
        <pc:docMk/>
      </pc:docMkLst>
      <pc:sldChg chg="delSp modSp mod">
        <pc:chgData name="Oddfrid Gjesdal Braut" userId="475c4af1-e854-4081-aee6-e46cc6ffe83c" providerId="ADAL" clId="{F60FFA89-6045-4490-B138-C75CE9DA2461}" dt="2023-07-06T20:05:09.404" v="380" actId="6549"/>
        <pc:sldMkLst>
          <pc:docMk/>
          <pc:sldMk cId="3161326898" sldId="286"/>
        </pc:sldMkLst>
        <pc:spChg chg="mod">
          <ac:chgData name="Oddfrid Gjesdal Braut" userId="475c4af1-e854-4081-aee6-e46cc6ffe83c" providerId="ADAL" clId="{F60FFA89-6045-4490-B138-C75CE9DA2461}" dt="2023-07-06T20:02:02.626" v="286" actId="20577"/>
          <ac:spMkLst>
            <pc:docMk/>
            <pc:sldMk cId="3161326898" sldId="286"/>
            <ac:spMk id="2" creationId="{4C5C3ECD-6348-43D5-AA66-8171594038E0}"/>
          </ac:spMkLst>
        </pc:spChg>
        <pc:spChg chg="mod">
          <ac:chgData name="Oddfrid Gjesdal Braut" userId="475c4af1-e854-4081-aee6-e46cc6ffe83c" providerId="ADAL" clId="{F60FFA89-6045-4490-B138-C75CE9DA2461}" dt="2023-07-06T20:05:09.404" v="380" actId="6549"/>
          <ac:spMkLst>
            <pc:docMk/>
            <pc:sldMk cId="3161326898" sldId="286"/>
            <ac:spMk id="6" creationId="{696ED03A-7A1A-4D67-FED8-B1A22F21F585}"/>
          </ac:spMkLst>
        </pc:spChg>
        <pc:graphicFrameChg chg="del">
          <ac:chgData name="Oddfrid Gjesdal Braut" userId="475c4af1-e854-4081-aee6-e46cc6ffe83c" providerId="ADAL" clId="{F60FFA89-6045-4490-B138-C75CE9DA2461}" dt="2023-07-06T19:58:24.991" v="37" actId="478"/>
          <ac:graphicFrameMkLst>
            <pc:docMk/>
            <pc:sldMk cId="3161326898" sldId="286"/>
            <ac:graphicFrameMk id="3" creationId="{FD89B99F-F4E0-1AE9-E11B-2EF6C484F0A1}"/>
          </ac:graphicFrameMkLst>
        </pc:graphicFrameChg>
        <pc:graphicFrameChg chg="del">
          <ac:chgData name="Oddfrid Gjesdal Braut" userId="475c4af1-e854-4081-aee6-e46cc6ffe83c" providerId="ADAL" clId="{F60FFA89-6045-4490-B138-C75CE9DA2461}" dt="2023-07-06T19:58:25.608" v="38" actId="478"/>
          <ac:graphicFrameMkLst>
            <pc:docMk/>
            <pc:sldMk cId="3161326898" sldId="286"/>
            <ac:graphicFrameMk id="4" creationId="{FDE66626-5547-37DE-21D9-4C4EDF27FC7C}"/>
          </ac:graphicFrameMkLst>
        </pc:graphicFrameChg>
      </pc:sldChg>
      <pc:sldChg chg="delSp modSp mod">
        <pc:chgData name="Oddfrid Gjesdal Braut" userId="475c4af1-e854-4081-aee6-e46cc6ffe83c" providerId="ADAL" clId="{F60FFA89-6045-4490-B138-C75CE9DA2461}" dt="2023-07-06T20:08:04.878" v="389" actId="20577"/>
        <pc:sldMkLst>
          <pc:docMk/>
          <pc:sldMk cId="813657737" sldId="298"/>
        </pc:sldMkLst>
        <pc:spChg chg="mod">
          <ac:chgData name="Oddfrid Gjesdal Braut" userId="475c4af1-e854-4081-aee6-e46cc6ffe83c" providerId="ADAL" clId="{F60FFA89-6045-4490-B138-C75CE9DA2461}" dt="2023-07-06T20:08:04.878" v="389" actId="20577"/>
          <ac:spMkLst>
            <pc:docMk/>
            <pc:sldMk cId="813657737" sldId="298"/>
            <ac:spMk id="3" creationId="{060B63DF-5049-4147-BB86-47E9D104A1AD}"/>
          </ac:spMkLst>
        </pc:spChg>
        <pc:graphicFrameChg chg="mod">
          <ac:chgData name="Oddfrid Gjesdal Braut" userId="475c4af1-e854-4081-aee6-e46cc6ffe83c" providerId="ADAL" clId="{F60FFA89-6045-4490-B138-C75CE9DA2461}" dt="2023-07-06T19:58:04.678" v="35" actId="1076"/>
          <ac:graphicFrameMkLst>
            <pc:docMk/>
            <pc:sldMk cId="813657737" sldId="298"/>
            <ac:graphicFrameMk id="4" creationId="{F2803B80-5039-4F7E-B6CA-954F41561EA7}"/>
          </ac:graphicFrameMkLst>
        </pc:graphicFrameChg>
        <pc:graphicFrameChg chg="mod">
          <ac:chgData name="Oddfrid Gjesdal Braut" userId="475c4af1-e854-4081-aee6-e46cc6ffe83c" providerId="ADAL" clId="{F60FFA89-6045-4490-B138-C75CE9DA2461}" dt="2023-07-06T20:07:49.336" v="381" actId="1076"/>
          <ac:graphicFrameMkLst>
            <pc:docMk/>
            <pc:sldMk cId="813657737" sldId="298"/>
            <ac:graphicFrameMk id="11" creationId="{31A238AA-6C60-4E4B-1F08-DE2FF127DC40}"/>
          </ac:graphicFrameMkLst>
        </pc:graphicFrameChg>
        <pc:graphicFrameChg chg="mod">
          <ac:chgData name="Oddfrid Gjesdal Braut" userId="475c4af1-e854-4081-aee6-e46cc6ffe83c" providerId="ADAL" clId="{F60FFA89-6045-4490-B138-C75CE9DA2461}" dt="2023-07-06T20:07:52.837" v="382" actId="1076"/>
          <ac:graphicFrameMkLst>
            <pc:docMk/>
            <pc:sldMk cId="813657737" sldId="298"/>
            <ac:graphicFrameMk id="12" creationId="{BB286B22-CDB5-5651-72A4-9BE43D1F6D43}"/>
          </ac:graphicFrameMkLst>
        </pc:graphicFrameChg>
        <pc:graphicFrameChg chg="mod">
          <ac:chgData name="Oddfrid Gjesdal Braut" userId="475c4af1-e854-4081-aee6-e46cc6ffe83c" providerId="ADAL" clId="{F60FFA89-6045-4490-B138-C75CE9DA2461}" dt="2023-07-06T19:58:06.589" v="36" actId="1076"/>
          <ac:graphicFrameMkLst>
            <pc:docMk/>
            <pc:sldMk cId="813657737" sldId="298"/>
            <ac:graphicFrameMk id="13" creationId="{1B590202-A1DA-BD5F-7469-773F0C371772}"/>
          </ac:graphicFrameMkLst>
        </pc:graphicFrameChg>
        <pc:graphicFrameChg chg="del">
          <ac:chgData name="Oddfrid Gjesdal Braut" userId="475c4af1-e854-4081-aee6-e46cc6ffe83c" providerId="ADAL" clId="{F60FFA89-6045-4490-B138-C75CE9DA2461}" dt="2023-07-06T19:57:23.225" v="4" actId="478"/>
          <ac:graphicFrameMkLst>
            <pc:docMk/>
            <pc:sldMk cId="813657737" sldId="298"/>
            <ac:graphicFrameMk id="15" creationId="{C81ECA64-91DC-0147-00AC-CF1791440074}"/>
          </ac:graphicFrameMkLst>
        </pc:graphicFrameChg>
        <pc:graphicFrameChg chg="del">
          <ac:chgData name="Oddfrid Gjesdal Braut" userId="475c4af1-e854-4081-aee6-e46cc6ffe83c" providerId="ADAL" clId="{F60FFA89-6045-4490-B138-C75CE9DA2461}" dt="2023-07-06T19:57:22.139" v="3" actId="478"/>
          <ac:graphicFrameMkLst>
            <pc:docMk/>
            <pc:sldMk cId="813657737" sldId="298"/>
            <ac:graphicFrameMk id="16" creationId="{81641272-1C8B-565D-8A1F-D8DD473AB02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544C4-7369-40A7-945E-5D27060658DC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A45B4-8027-4184-BF4E-A00EC3B0BB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28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/>
              <a:t>Styret foreslår Trond Gjermund Haugen</a:t>
            </a:r>
          </a:p>
          <a:p>
            <a:pPr marL="0" indent="0">
              <a:buNone/>
            </a:pPr>
            <a:r>
              <a:rPr lang="nb-NO" dirty="0"/>
              <a:t>3.   Som referent foreslår styret sekretær i styret Oddfrid Gjesdal Braut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45B4-8027-4184-BF4E-A00EC3B0BBF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4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D7F1-5E19-4FBC-8B20-EA7CE40FE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1924A-562E-48FA-A6EA-5DED605BE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87125-2F56-4F71-8B09-CC3156EF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30EA9-1BF8-45C3-9BA4-E6A46F2C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FB4F6-C2ED-4EF5-9BA0-BE7FC1A8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285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792C-DF89-4F67-9FA5-E6C2F7AD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EDA1B-B950-48B3-A82E-A3D7F4194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656D6-C9D4-4AAD-8F94-85546067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94326-551D-4190-938E-3ED900CA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12A12-CB67-4ADD-BD6C-BAE8C5A9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87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9F114-6D7E-496E-B4EA-1A07C0FF8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8AECB-ADC9-4143-B25F-1D1D40045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F1776-21BD-4764-934A-A9452D65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C4816-6D84-4D89-8336-94D8A900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B6D75-1C12-46F3-883D-E1780120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20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8A014-986C-4C19-9C6E-40508FEF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A9D3-7B91-4634-9447-E1CF1B06A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EF162-EB94-4E25-8D39-E876A634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2BA4A-918A-41F8-863E-50EB716B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A3C20-5E81-47BE-9349-F100A38F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98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1A13-2281-452F-A8E5-E6F2A521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AB60B-D588-4720-B178-A59831165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E9EF5-9C67-4034-9AE2-749CA290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B506F-C145-4EE0-BB13-492C9490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939E9-6AD0-4ECA-BABF-07D584B5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14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2354-67B1-47BC-8D35-6311C1F4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66F9A-2BC2-4573-980A-9002D840D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75EC9-92E6-4BFD-8D16-BC126B705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191FF-4030-4E45-AD36-66FF6CE7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D30BB-6A50-4DCE-9F06-5B46F534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93734-35E9-49FA-BF01-298B9254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12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4DAD-E4EF-4AC9-8466-18B9C161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6640D-7D2B-43A7-B5D2-DCC3C4D0C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A9AB4-E7C2-408B-BF24-934446C76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BBF88-7E29-4D1B-B04B-24839EDF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D4A12-8B87-495B-9636-A21D804E2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7FE16-68BB-4A4D-A068-894D245A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99C7C-D70E-428D-BCCA-A77A4142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76049-E850-4280-BA8F-3D213C93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2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7990-23F3-48C7-B8B0-3C580210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98D5F-2C83-4EEE-B5BE-64369C48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FF10A-1473-451E-95B8-743EB232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32D5E-45AA-490E-99B2-04409544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30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4B6EF-CBF9-4DE6-8AB3-B1A20355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4D448-FD60-4C49-8A91-5450C901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739FA-A418-4114-9C90-A1D08B4F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282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2B82-4BF5-4169-B69D-B8153EDD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09207-7DB6-488C-8871-2DBD0FD57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46FB0-D0F3-4EED-B67A-E78939EB2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FD524-ADCF-406F-A3D9-96D21224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FB6BE-C19F-49FC-9495-FFB0E424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BF575-1CFB-4E9D-AC7A-0D722170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78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8A45-5CD4-41E4-8D4E-B18FEB9B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2EC32-67AB-482C-A737-BAACD43C2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5DD24-5CF9-425B-ABEC-9EC00E34A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9FD6B-F5C3-4B1B-AD30-EA818F0A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B16DF-3C41-469E-8B04-F8A5FE15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682E5-1C22-44BD-AF68-0CDB0D6D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78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12F8D-8AAA-4E12-A2D9-E256F65C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8C11E-0CB0-43B9-950C-8EEF15230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1C736-B98C-4C19-8A54-A0946837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3619D-1C52-464B-BBCA-EB20F0644D49}" type="datetimeFigureOut">
              <a:rPr lang="nb-NO" smtClean="0"/>
              <a:t>06.07.2023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5BBA7-B5CA-4F85-A6E8-FB392E00D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1CAD1-0CD7-4F79-89AA-4E3AC8FC8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4995-09DF-4021-8519-683973B305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899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package" Target="../embeddings/Microsoft_Word_Document1.docx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5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4.bin"/><Relationship Id="rId5" Type="http://schemas.openxmlformats.org/officeDocument/2006/relationships/package" Target="../embeddings/Microsoft_Word_Document.docx"/><Relationship Id="rId15" Type="http://schemas.openxmlformats.org/officeDocument/2006/relationships/package" Target="../embeddings/Microsoft_Word_Document2.docx"/><Relationship Id="rId10" Type="http://schemas.openxmlformats.org/officeDocument/2006/relationships/image" Target="../media/image5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4B6852-FA6C-4E49-AAD4-0A5B751F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3136"/>
            <a:ext cx="12192000" cy="7341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3195A-1C2B-4420-BF5A-F1CF42852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129" y="-483136"/>
            <a:ext cx="9144000" cy="2387600"/>
          </a:xfrm>
        </p:spPr>
        <p:txBody>
          <a:bodyPr/>
          <a:lstStyle/>
          <a:p>
            <a:r>
              <a:rPr lang="nb-NO" b="1" dirty="0">
                <a:solidFill>
                  <a:schemeClr val="bg1"/>
                </a:solidFill>
              </a:rPr>
              <a:t>Årsmøte Svennevikheia og Lussevika velforening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79835-213A-416B-AB87-62B244C9A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0979" y="1904464"/>
            <a:ext cx="9144000" cy="1655762"/>
          </a:xfrm>
        </p:spPr>
        <p:txBody>
          <a:bodyPr/>
          <a:lstStyle/>
          <a:p>
            <a:r>
              <a:rPr lang="nb-NO" b="1" dirty="0">
                <a:solidFill>
                  <a:schemeClr val="bg1"/>
                </a:solidFill>
              </a:rPr>
              <a:t>Betel - 22. Juli 2023 </a:t>
            </a:r>
            <a:r>
              <a:rPr lang="nb-NO" b="1" dirty="0" err="1">
                <a:solidFill>
                  <a:schemeClr val="bg1"/>
                </a:solidFill>
              </a:rPr>
              <a:t>kl</a:t>
            </a:r>
            <a:r>
              <a:rPr lang="nb-NO" b="1" dirty="0">
                <a:solidFill>
                  <a:schemeClr val="bg1"/>
                </a:solidFill>
              </a:rPr>
              <a:t> 10.00</a:t>
            </a:r>
          </a:p>
        </p:txBody>
      </p:sp>
    </p:spTree>
    <p:extLst>
      <p:ext uri="{BB962C8B-B14F-4D97-AF65-F5344CB8AC3E}">
        <p14:creationId xmlns:p14="http://schemas.microsoft.com/office/powerpoint/2010/main" val="351015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C3ECD-6348-43D5-AA66-8171594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353160"/>
            <a:ext cx="10725837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12. </a:t>
            </a:r>
            <a:r>
              <a:rPr lang="en-US" sz="4000" dirty="0" err="1">
                <a:solidFill>
                  <a:srgbClr val="FFFFFF"/>
                </a:solidFill>
              </a:rPr>
              <a:t>Valg</a:t>
            </a:r>
            <a:r>
              <a:rPr lang="en-US" sz="4000" dirty="0">
                <a:solidFill>
                  <a:srgbClr val="FFFFFF"/>
                </a:solidFill>
              </a:rPr>
              <a:t> av </a:t>
            </a:r>
            <a:r>
              <a:rPr lang="en-US" sz="4000" dirty="0" err="1">
                <a:solidFill>
                  <a:srgbClr val="FFFFFF"/>
                </a:solidFill>
              </a:rPr>
              <a:t>styret</a:t>
            </a:r>
            <a:r>
              <a:rPr lang="en-US" sz="4000" dirty="0">
                <a:solidFill>
                  <a:srgbClr val="FFFFFF"/>
                </a:solidFill>
              </a:rPr>
              <a:t> Lussevika </a:t>
            </a:r>
            <a:r>
              <a:rPr lang="en-US" sz="4000" dirty="0" err="1">
                <a:solidFill>
                  <a:srgbClr val="FFFFFF"/>
                </a:solidFill>
              </a:rPr>
              <a:t>båthavn</a:t>
            </a:r>
            <a:r>
              <a:rPr lang="en-US" sz="4000" dirty="0">
                <a:solidFill>
                  <a:srgbClr val="FFFFFF"/>
                </a:solidFill>
              </a:rPr>
              <a:t> (LB)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1FB3B-41A4-5336-89BF-8F00D4E1F8A5}"/>
              </a:ext>
            </a:extLst>
          </p:cNvPr>
          <p:cNvSpPr txBox="1"/>
          <p:nvPr/>
        </p:nvSpPr>
        <p:spPr>
          <a:xfrm>
            <a:off x="434566" y="1674891"/>
            <a:ext cx="103933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 Bjørn Maråk og Brynjulf Øye tar ikke gjenvalg og går ut av styret.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Styrets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forslag til nytt styre i </a:t>
            </a:r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LB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FB1 	Terje Fidjeland		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år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FB2	Harald Reime		2 år (gjenvalg)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B1	Ove Ånestad		2 år (ny)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B2	Sigurd Trones		ikke på valg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B3	Rolf Marcus Eskeland	Ikke på valg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LGU	Espen Regevik		ikke på valg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31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C3ECD-6348-43D5-AA66-8171594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Takk for oppmerksomheten!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9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4739F-960C-4AC6-A4E9-8A354B8A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B63DF-5049-4147-BB86-47E9D104A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649480"/>
            <a:ext cx="7296926" cy="5546047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Velge møteleder (styret foreslår Trond Gjermund Haugen)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Godkjenne innkalling og dagsorden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Velge referent og 2 medlemmer til å underskrive protokollen 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Styrets årsberetning </a:t>
            </a:r>
            <a:r>
              <a:rPr lang="nb-NO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(se vedlegg) 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Årsregnskap 2022 (se vedlegg)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Budsjett 2024 (se vedlegg) 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Forslag til nye vedtekter (se vedlegg) </a:t>
            </a:r>
            <a:endParaRPr lang="nb-NO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Forslag til ny Handlingsplan for perioden (se vedlegg)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Kontingent </a:t>
            </a:r>
            <a:endParaRPr lang="nb-NO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Forslag fremmet av medlemmer av velforeningen (se vedlegg)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Kloakk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Etablering av veilag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latin typeface="Times New Roman" panose="02020603050405020304" pitchFamily="18" charset="0"/>
              </a:rPr>
              <a:t>Lussevika båthavn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000" dirty="0">
                <a:latin typeface="Times New Roman" panose="02020603050405020304" pitchFamily="18" charset="0"/>
              </a:rPr>
              <a:t>Orientering om status på Tinglysing av båtplasser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000" dirty="0">
                <a:latin typeface="Times New Roman" panose="02020603050405020304" pitchFamily="18" charset="0"/>
              </a:rPr>
              <a:t>Orientering om strøm til kaier og flytebrygger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000" dirty="0">
                <a:latin typeface="Times New Roman" panose="02020603050405020304" pitchFamily="18" charset="0"/>
              </a:rPr>
              <a:t>Prosess for nye vedtekter for havnen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000" dirty="0">
                <a:latin typeface="Times New Roman" panose="02020603050405020304" pitchFamily="18" charset="0"/>
              </a:rPr>
              <a:t>Årsregnskap 2022, Budsjett 2024 og kontingent 2024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1000" dirty="0">
                <a:latin typeface="Times New Roman" panose="02020603050405020304" pitchFamily="18" charset="0"/>
              </a:rPr>
              <a:t>Refusjon av drifts- og vedlikeholdsutgifter for bølgebrytere og flytebrygger til LGU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Velge nytt hovedstyre, havnestyre og revisor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Informasjon fra/til styret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2803B80-5039-4F7E-B6CA-954F41561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355728"/>
              </p:ext>
            </p:extLst>
          </p:nvPr>
        </p:nvGraphicFramePr>
        <p:xfrm>
          <a:off x="6652857" y="4060036"/>
          <a:ext cx="1045462" cy="207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2938680" imgH="583200" progId="Package">
                  <p:embed/>
                </p:oleObj>
              </mc:Choice>
              <mc:Fallback>
                <p:oleObj name="Packager Shell Object" showAsIcon="1" r:id="rId3" imgW="2938680" imgH="583200" progId="Packag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2803B80-5039-4F7E-B6CA-954F41561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2857" y="4060036"/>
                        <a:ext cx="1045462" cy="207286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D200379-38CA-C767-4265-EA13871D4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706214"/>
              </p:ext>
            </p:extLst>
          </p:nvPr>
        </p:nvGraphicFramePr>
        <p:xfrm>
          <a:off x="7186438" y="1546066"/>
          <a:ext cx="670519" cy="48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5" imgW="914400" imgH="771525" progId="Word.Document.12">
                  <p:embed/>
                </p:oleObj>
              </mc:Choice>
              <mc:Fallback>
                <p:oleObj name="Document" showAsIcon="1" r:id="rId5" imgW="914400" imgH="771525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D200379-38CA-C767-4265-EA13871D4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86438" y="1546066"/>
                        <a:ext cx="670519" cy="488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76CF3D-6B0C-9011-BA6F-580122146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030"/>
              </p:ext>
            </p:extLst>
          </p:nvPr>
        </p:nvGraphicFramePr>
        <p:xfrm>
          <a:off x="7618618" y="1815932"/>
          <a:ext cx="507915" cy="428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7" imgW="914400" imgH="771525" progId="AcroExch.Document.DC">
                  <p:embed/>
                </p:oleObj>
              </mc:Choice>
              <mc:Fallback>
                <p:oleObj name="Acrobat Document" showAsIcon="1" r:id="rId7" imgW="914400" imgH="771525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276CF3D-6B0C-9011-BA6F-5801221469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8618" y="1815932"/>
                        <a:ext cx="507915" cy="428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9498C98-3F95-77CA-C615-395E6C6F0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914661"/>
              </p:ext>
            </p:extLst>
          </p:nvPr>
        </p:nvGraphicFramePr>
        <p:xfrm>
          <a:off x="8129581" y="1798787"/>
          <a:ext cx="571041" cy="481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9" imgW="914400" imgH="771525" progId="AcroExch.Document.DC">
                  <p:embed/>
                </p:oleObj>
              </mc:Choice>
              <mc:Fallback>
                <p:oleObj name="Acrobat Document" showAsIcon="1" r:id="rId9" imgW="914400" imgH="771525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9498C98-3F95-77CA-C615-395E6C6F0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29581" y="1798787"/>
                        <a:ext cx="571041" cy="481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0FD7410-89F8-2E9F-3175-869E75DBC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129675"/>
              </p:ext>
            </p:extLst>
          </p:nvPr>
        </p:nvGraphicFramePr>
        <p:xfrm>
          <a:off x="6889997" y="2126072"/>
          <a:ext cx="571182" cy="48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1" imgW="914400" imgH="771525" progId="AcroExch.Document.DC">
                  <p:embed/>
                </p:oleObj>
              </mc:Choice>
              <mc:Fallback>
                <p:oleObj name="Acrobat Document" showAsIcon="1" r:id="rId11" imgW="914400" imgH="771525" progId="AcroExch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0FD7410-89F8-2E9F-3175-869E75DBC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9997" y="2126072"/>
                        <a:ext cx="571182" cy="481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1A238AA-6C60-4E4B-1F08-DE2FF127D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518053"/>
              </p:ext>
            </p:extLst>
          </p:nvPr>
        </p:nvGraphicFramePr>
        <p:xfrm>
          <a:off x="7618618" y="2481131"/>
          <a:ext cx="612986" cy="51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3" imgW="914400" imgH="771525" progId="Word.Document.12">
                  <p:embed/>
                </p:oleObj>
              </mc:Choice>
              <mc:Fallback>
                <p:oleObj name="Document" showAsIcon="1" r:id="rId13" imgW="914400" imgH="771525" progId="Word.Documen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1A238AA-6C60-4E4B-1F08-DE2FF127D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18618" y="2481131"/>
                        <a:ext cx="612986" cy="51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B286B22-CDB5-5651-72A4-9BE43D1F6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877674"/>
              </p:ext>
            </p:extLst>
          </p:nvPr>
        </p:nvGraphicFramePr>
        <p:xfrm>
          <a:off x="8925947" y="2800593"/>
          <a:ext cx="612986" cy="51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5" imgW="914400" imgH="771525" progId="Word.Document.12">
                  <p:embed/>
                </p:oleObj>
              </mc:Choice>
              <mc:Fallback>
                <p:oleObj name="Document" showAsIcon="1" r:id="rId15" imgW="914400" imgH="771525" progId="Word.Documen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B286B22-CDB5-5651-72A4-9BE43D1F6D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25947" y="2800593"/>
                        <a:ext cx="612986" cy="51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B590202-A1DA-BD5F-7469-773F0C371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103700"/>
              </p:ext>
            </p:extLst>
          </p:nvPr>
        </p:nvGraphicFramePr>
        <p:xfrm>
          <a:off x="5921980" y="3750543"/>
          <a:ext cx="1045462" cy="21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7" imgW="1430640" imgH="583200" progId="Package">
                  <p:embed/>
                </p:oleObj>
              </mc:Choice>
              <mc:Fallback>
                <p:oleObj name="Packager Shell Object" r:id="rId17" imgW="1430640" imgH="583200" progId="Packag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B590202-A1DA-BD5F-7469-773F0C3717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21980" y="3750543"/>
                        <a:ext cx="1045462" cy="21369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65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C3ECD-6348-43D5-AA66-8171594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353160"/>
            <a:ext cx="10725837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9. </a:t>
            </a:r>
            <a:r>
              <a:rPr lang="en-US" sz="3600" dirty="0" err="1">
                <a:solidFill>
                  <a:srgbClr val="FFFFFF"/>
                </a:solidFill>
              </a:rPr>
              <a:t>Forslag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til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kontingent</a:t>
            </a:r>
            <a:r>
              <a:rPr lang="en-US" sz="3600" dirty="0">
                <a:solidFill>
                  <a:srgbClr val="FFFFFF"/>
                </a:solidFill>
              </a:rPr>
              <a:t> SLV 2024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B5EB4-50C6-2121-5225-CF88B4CF5657}"/>
              </a:ext>
            </a:extLst>
          </p:cNvPr>
          <p:cNvSpPr txBox="1"/>
          <p:nvPr/>
        </p:nvSpPr>
        <p:spPr>
          <a:xfrm>
            <a:off x="860079" y="3108098"/>
            <a:ext cx="828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Styret foreslår </a:t>
            </a:r>
            <a:r>
              <a:rPr lang="nb-NO" dirty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å</a:t>
            </a:r>
            <a:r>
              <a:rPr lang="nb-NO" sz="1800" dirty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b-NO" dirty="0"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endre</a:t>
            </a:r>
            <a:r>
              <a:rPr lang="nb-NO" sz="1800" dirty="0"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kontingenten for 2024 til kr 2500.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245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C3ECD-6348-43D5-AA66-8171594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10496606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11.3 </a:t>
            </a:r>
            <a:r>
              <a:rPr lang="en-US" sz="4000" dirty="0" err="1">
                <a:solidFill>
                  <a:srgbClr val="FFFFFF"/>
                </a:solidFill>
              </a:rPr>
              <a:t>Prosess</a:t>
            </a:r>
            <a:r>
              <a:rPr lang="en-US" sz="4000" dirty="0">
                <a:solidFill>
                  <a:srgbClr val="FFFFFF"/>
                </a:solidFill>
              </a:rPr>
              <a:t> for nye </a:t>
            </a:r>
            <a:r>
              <a:rPr lang="en-US" sz="4000" dirty="0" err="1">
                <a:solidFill>
                  <a:srgbClr val="FFFFFF"/>
                </a:solidFill>
              </a:rPr>
              <a:t>vedtekter</a:t>
            </a:r>
            <a:r>
              <a:rPr lang="en-US" sz="4000" dirty="0">
                <a:solidFill>
                  <a:srgbClr val="FFFFFF"/>
                </a:solidFill>
              </a:rPr>
              <a:t> Lussevika </a:t>
            </a:r>
            <a:r>
              <a:rPr lang="en-US" sz="4000" dirty="0" err="1">
                <a:solidFill>
                  <a:srgbClr val="FFFFFF"/>
                </a:solidFill>
              </a:rPr>
              <a:t>båthavn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ED03A-7A1A-4D67-FED8-B1A22F21F585}"/>
              </a:ext>
            </a:extLst>
          </p:cNvPr>
          <p:cNvSpPr txBox="1"/>
          <p:nvPr/>
        </p:nvSpPr>
        <p:spPr>
          <a:xfrm>
            <a:off x="1240324" y="2831099"/>
            <a:ext cx="87094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orslag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til vedtak: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Havnestyret kaller inn alle medlemmene som har båtplass i havna til informasjonsmøte som grunnlag for videre arbeid med vedtektene. Havnestyret legger frem forslag til nye felles vedtekter </a:t>
            </a:r>
            <a:r>
              <a:rPr lang="nb-NO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på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årsmøte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2024.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32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C3ECD-6348-43D5-AA66-8171594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8652516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11.4 </a:t>
            </a:r>
            <a:r>
              <a:rPr lang="en-US" sz="4000" dirty="0" err="1">
                <a:solidFill>
                  <a:srgbClr val="FFFFFF"/>
                </a:solidFill>
              </a:rPr>
              <a:t>Årsregnskap</a:t>
            </a:r>
            <a:r>
              <a:rPr lang="en-US" sz="4000" dirty="0">
                <a:solidFill>
                  <a:srgbClr val="FFFFFF"/>
                </a:solidFill>
              </a:rPr>
              <a:t> 2022 Lussevika </a:t>
            </a:r>
            <a:r>
              <a:rPr lang="en-US" sz="4000" dirty="0" err="1">
                <a:solidFill>
                  <a:srgbClr val="FFFFFF"/>
                </a:solidFill>
              </a:rPr>
              <a:t>Båthavn</a:t>
            </a:r>
            <a:r>
              <a:rPr lang="en-US" sz="4000" dirty="0">
                <a:solidFill>
                  <a:srgbClr val="FFFFFF"/>
                </a:solidFill>
              </a:rPr>
              <a:t> (LB)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1FCA9-D9F0-7406-901E-D497BEA06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27" y="2095947"/>
            <a:ext cx="8347278" cy="42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7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C3ECD-6348-43D5-AA66-8171594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11.4 </a:t>
            </a:r>
            <a:r>
              <a:rPr lang="en-US" sz="4000" dirty="0" err="1">
                <a:solidFill>
                  <a:srgbClr val="FFFFFF"/>
                </a:solidFill>
              </a:rPr>
              <a:t>Budsjett</a:t>
            </a:r>
            <a:r>
              <a:rPr lang="en-US" sz="4000" dirty="0">
                <a:solidFill>
                  <a:srgbClr val="FFFFFF"/>
                </a:solidFill>
              </a:rPr>
              <a:t> 2024 LB</a:t>
            </a:r>
          </a:p>
        </p:txBody>
      </p:sp>
      <p:pic>
        <p:nvPicPr>
          <p:cNvPr id="5" name="Bilde 1" descr="Et bilde som inneholder tekst, skjermbilde, nummer, Font&#10;&#10;Automatisk generert beskrivelse">
            <a:extLst>
              <a:ext uri="{FF2B5EF4-FFF2-40B4-BE49-F238E27FC236}">
                <a16:creationId xmlns:a16="http://schemas.microsoft.com/office/drawing/2014/main" id="{C2A1551A-0527-43A7-460C-828466557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867" y="2054542"/>
            <a:ext cx="5520536" cy="41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7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C3ECD-6348-43D5-AA66-8171594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353160"/>
            <a:ext cx="10725837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11.4 </a:t>
            </a:r>
            <a:r>
              <a:rPr lang="en-US" sz="3600" dirty="0" err="1">
                <a:solidFill>
                  <a:srgbClr val="FFFFFF"/>
                </a:solidFill>
              </a:rPr>
              <a:t>Forslag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til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kontingent</a:t>
            </a:r>
            <a:r>
              <a:rPr lang="en-US" sz="3600" dirty="0">
                <a:solidFill>
                  <a:srgbClr val="FFFFFF"/>
                </a:solidFill>
              </a:rPr>
              <a:t> LB 2024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B5EB4-50C6-2121-5225-CF88B4CF5657}"/>
              </a:ext>
            </a:extLst>
          </p:cNvPr>
          <p:cNvSpPr txBox="1"/>
          <p:nvPr/>
        </p:nvSpPr>
        <p:spPr>
          <a:xfrm>
            <a:off x="1023041" y="2143999"/>
            <a:ext cx="8286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black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Havnes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tyret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foreslår følgende kontingent for 2024: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8FC0372-1BFE-80C2-17ED-6946A0BA1981}"/>
              </a:ext>
            </a:extLst>
          </p:cNvPr>
          <p:cNvGraphicFramePr>
            <a:graphicFrameLocks noGrp="1"/>
          </p:cNvGraphicFramePr>
          <p:nvPr/>
        </p:nvGraphicFramePr>
        <p:xfrm>
          <a:off x="2312660" y="3067329"/>
          <a:ext cx="783627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255">
                  <a:extLst>
                    <a:ext uri="{9D8B030D-6E8A-4147-A177-3AD203B41FA5}">
                      <a16:colId xmlns:a16="http://schemas.microsoft.com/office/drawing/2014/main" val="173006631"/>
                    </a:ext>
                  </a:extLst>
                </a:gridCol>
                <a:gridCol w="1567255">
                  <a:extLst>
                    <a:ext uri="{9D8B030D-6E8A-4147-A177-3AD203B41FA5}">
                      <a16:colId xmlns:a16="http://schemas.microsoft.com/office/drawing/2014/main" val="2639518370"/>
                    </a:ext>
                  </a:extLst>
                </a:gridCol>
                <a:gridCol w="1880302">
                  <a:extLst>
                    <a:ext uri="{9D8B030D-6E8A-4147-A177-3AD203B41FA5}">
                      <a16:colId xmlns:a16="http://schemas.microsoft.com/office/drawing/2014/main" val="1878745107"/>
                    </a:ext>
                  </a:extLst>
                </a:gridCol>
                <a:gridCol w="1602127">
                  <a:extLst>
                    <a:ext uri="{9D8B030D-6E8A-4147-A177-3AD203B41FA5}">
                      <a16:colId xmlns:a16="http://schemas.microsoft.com/office/drawing/2014/main" val="2636241847"/>
                    </a:ext>
                  </a:extLst>
                </a:gridCol>
                <a:gridCol w="1219336">
                  <a:extLst>
                    <a:ext uri="{9D8B030D-6E8A-4147-A177-3AD203B41FA5}">
                      <a16:colId xmlns:a16="http://schemas.microsoft.com/office/drawing/2014/main" val="3227806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Kai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Grunnbeløp inkl. forsikring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Bølgebrytere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Flytebrygger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Sum kontingent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0724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B1, B2 og 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1650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229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FB1 og FB2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850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800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1700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/>
                        <a:t>3350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4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26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C3ECD-6348-43D5-AA66-8171594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54" y="468965"/>
            <a:ext cx="11006418" cy="8168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11.5 </a:t>
            </a:r>
            <a:r>
              <a:rPr lang="en-US" sz="3600" dirty="0" err="1">
                <a:solidFill>
                  <a:srgbClr val="FFFFFF"/>
                </a:solidFill>
              </a:rPr>
              <a:t>Orientering</a:t>
            </a:r>
            <a:r>
              <a:rPr lang="en-US" sz="3600" dirty="0">
                <a:solidFill>
                  <a:srgbClr val="FFFFFF"/>
                </a:solidFill>
              </a:rPr>
              <a:t> om </a:t>
            </a:r>
            <a:r>
              <a:rPr lang="nb-NO" sz="3600" b="1" dirty="0">
                <a:solidFill>
                  <a:schemeClr val="bg1"/>
                </a:solidFill>
              </a:rPr>
              <a:t>refusjon av drifts- og vedlikeholdsutgifter for bølgebrytere og flytebrygger til LGU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350A6-F2E7-2BDB-4A31-AD71B8A75291}"/>
              </a:ext>
            </a:extLst>
          </p:cNvPr>
          <p:cNvSpPr txBox="1"/>
          <p:nvPr/>
        </p:nvSpPr>
        <p:spPr>
          <a:xfrm>
            <a:off x="125090" y="4720289"/>
            <a:ext cx="52178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4FE350-DD16-549D-987D-85423FDB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10" y="1576447"/>
            <a:ext cx="5362335" cy="17023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9D627-7A70-D111-36BD-DA585A51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17" y="3367442"/>
            <a:ext cx="4662988" cy="34895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E21B20-D5FE-9A65-2156-F65B0B445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72" y="1753836"/>
            <a:ext cx="4885877" cy="48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2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C3ECD-6348-43D5-AA66-8171594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353160"/>
            <a:ext cx="10725837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12. </a:t>
            </a:r>
            <a:r>
              <a:rPr lang="en-US" sz="4000" dirty="0" err="1">
                <a:solidFill>
                  <a:srgbClr val="FFFFFF"/>
                </a:solidFill>
              </a:rPr>
              <a:t>Valg</a:t>
            </a:r>
            <a:r>
              <a:rPr lang="en-US" sz="4000" dirty="0">
                <a:solidFill>
                  <a:srgbClr val="FFFFFF"/>
                </a:solidFill>
              </a:rPr>
              <a:t> av </a:t>
            </a:r>
            <a:r>
              <a:rPr lang="en-US" sz="4000" dirty="0" err="1">
                <a:solidFill>
                  <a:srgbClr val="FFFFFF"/>
                </a:solidFill>
              </a:rPr>
              <a:t>hovedstyre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og</a:t>
            </a:r>
            <a:r>
              <a:rPr lang="en-US" sz="4000" dirty="0">
                <a:solidFill>
                  <a:srgbClr val="FFFFFF"/>
                </a:solidFill>
              </a:rPr>
              <a:t> revisor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1FB3B-41A4-5336-89BF-8F00D4E1F8A5}"/>
              </a:ext>
            </a:extLst>
          </p:cNvPr>
          <p:cNvSpPr txBox="1"/>
          <p:nvPr/>
        </p:nvSpPr>
        <p:spPr>
          <a:xfrm>
            <a:off x="434566" y="1674891"/>
            <a:ext cx="10393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Oddfrid G. Braut, Ole Bjørn Maråk og Ole Petter Thingbø tar ikke gjenvalg og går ut av styret. </a:t>
            </a:r>
          </a:p>
          <a:p>
            <a:endParaRPr lang="nb-NO" dirty="0"/>
          </a:p>
          <a:p>
            <a:r>
              <a:rPr lang="nb-NO" b="1" dirty="0"/>
              <a:t>Styret forslag til nytt styre i SLV:</a:t>
            </a:r>
          </a:p>
          <a:p>
            <a:endParaRPr lang="nb-NO" dirty="0"/>
          </a:p>
          <a:p>
            <a:r>
              <a:rPr lang="nb-NO" dirty="0"/>
              <a:t>Anita Oftedal (leder)		1 år</a:t>
            </a:r>
          </a:p>
          <a:p>
            <a:r>
              <a:rPr lang="nb-NO" dirty="0"/>
              <a:t>Lise Storhaug Ekeland		ikke på valg</a:t>
            </a:r>
          </a:p>
          <a:p>
            <a:r>
              <a:rPr lang="nb-NO" dirty="0"/>
              <a:t>Trond Gjermund Haugen		ikke på valg</a:t>
            </a:r>
          </a:p>
          <a:p>
            <a:r>
              <a:rPr lang="nb-NO" dirty="0"/>
              <a:t>Morten Lindland			2 år (ny)</a:t>
            </a:r>
          </a:p>
          <a:p>
            <a:r>
              <a:rPr lang="nb-NO" dirty="0"/>
              <a:t>Torunn </a:t>
            </a:r>
            <a:r>
              <a:rPr lang="nb-NO" dirty="0" err="1"/>
              <a:t>Tjetland</a:t>
            </a:r>
            <a:r>
              <a:rPr lang="nb-NO" dirty="0"/>
              <a:t>			2 år (ny)</a:t>
            </a:r>
          </a:p>
          <a:p>
            <a:endParaRPr lang="nb-NO" dirty="0"/>
          </a:p>
          <a:p>
            <a:r>
              <a:rPr lang="nb-NO" b="1" dirty="0"/>
              <a:t>Revisor</a:t>
            </a:r>
          </a:p>
          <a:p>
            <a:r>
              <a:rPr lang="nb-NO" dirty="0"/>
              <a:t>Leif Terje Skjæveland tar ikke gjenvalg. Styret foreslår Oddfrid G. Braut som ny revisor.</a:t>
            </a:r>
          </a:p>
        </p:txBody>
      </p:sp>
    </p:spTree>
    <p:extLst>
      <p:ext uri="{BB962C8B-B14F-4D97-AF65-F5344CB8AC3E}">
        <p14:creationId xmlns:p14="http://schemas.microsoft.com/office/powerpoint/2010/main" val="295988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478</Words>
  <Application>Microsoft Office PowerPoint</Application>
  <PresentationFormat>Widescreen</PresentationFormat>
  <Paragraphs>84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Office Theme</vt:lpstr>
      <vt:lpstr>Packager Shell Object</vt:lpstr>
      <vt:lpstr>Document</vt:lpstr>
      <vt:lpstr>Acrobat Document</vt:lpstr>
      <vt:lpstr>Årsmøte Svennevikheia og Lussevika velforening</vt:lpstr>
      <vt:lpstr>Agenda</vt:lpstr>
      <vt:lpstr>9. Forslag til kontingent SLV 2024</vt:lpstr>
      <vt:lpstr>11.3 Prosess for nye vedtekter Lussevika båthavn</vt:lpstr>
      <vt:lpstr>11.4 Årsregnskap 2022 Lussevika Båthavn (LB)</vt:lpstr>
      <vt:lpstr>11.4 Budsjett 2024 LB</vt:lpstr>
      <vt:lpstr>11.4 Forslag til kontingent LB 2024</vt:lpstr>
      <vt:lpstr>11.5 Orientering om refusjon av drifts- og vedlikeholdsutgifter for bølgebrytere og flytebrygger til LGU </vt:lpstr>
      <vt:lpstr>12. Valg av hovedstyre og revisor</vt:lpstr>
      <vt:lpstr>12. Valg av styret Lussevika båthavn (LB)</vt:lpstr>
      <vt:lpstr>Takk for oppmerksomheten!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Årsmøte Svennevikheia og Lussevika velforening</dc:title>
  <dc:creator>Oddfrid Gjesdal Braut</dc:creator>
  <cp:lastModifiedBy>Oddfrid Gjesdal Braut</cp:lastModifiedBy>
  <cp:revision>24</cp:revision>
  <dcterms:created xsi:type="dcterms:W3CDTF">2022-07-13T18:51:21Z</dcterms:created>
  <dcterms:modified xsi:type="dcterms:W3CDTF">2023-07-06T20:08:09Z</dcterms:modified>
</cp:coreProperties>
</file>